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9" r:id="rId3"/>
    <p:sldId id="258" r:id="rId4"/>
    <p:sldId id="257" r:id="rId5"/>
    <p:sldId id="26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4630400" cy="8229600"/>
  <p:notesSz cx="8229600" cy="146304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Merriweather" panose="020B0604020202020204" charset="0"/>
      <p:regular r:id="rId20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151B"/>
    <a:srgbClr val="2936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25" d="100"/>
          <a:sy n="25" d="100"/>
        </p:scale>
        <p:origin x="1699" y="6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6389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845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97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543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svg"/><Relationship Id="rId5" Type="http://schemas.openxmlformats.org/officeDocument/2006/relationships/image" Target="../media/image17.svg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763560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 err="1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Diseño</a:t>
            </a: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de Bases de </a:t>
            </a:r>
            <a:r>
              <a:rPr lang="en-US" sz="4850" dirty="0" err="1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Datos</a:t>
            </a: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para </a:t>
            </a:r>
            <a:r>
              <a:rPr lang="en-US" sz="4850" dirty="0" err="1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proyectos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4676299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 viaje a través del modelado, estructura y optimización de bases de datos.</a:t>
            </a:r>
            <a:endParaRPr lang="en-US" sz="19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B58CD04F-377D-4D3D-96FD-8041EAD11098}"/>
              </a:ext>
            </a:extLst>
          </p:cNvPr>
          <p:cNvSpPr/>
          <p:nvPr/>
        </p:nvSpPr>
        <p:spPr>
          <a:xfrm>
            <a:off x="6350197" y="5836086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chemeClr val="bg1"/>
                </a:solidFill>
              </a:rPr>
              <a:t>JUAN JOSE OSPINA/ MATEO CINFUENTES/ SANTIAGO QUIENTERO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EED1D2A-5A15-406B-BA7C-D776C9EB2E7C}"/>
              </a:ext>
            </a:extLst>
          </p:cNvPr>
          <p:cNvSpPr/>
          <p:nvPr/>
        </p:nvSpPr>
        <p:spPr>
          <a:xfrm>
            <a:off x="8879864" y="5459273"/>
            <a:ext cx="689527" cy="392604"/>
          </a:xfrm>
          <a:prstGeom prst="rect">
            <a:avLst/>
          </a:prstGeom>
          <a:solidFill>
            <a:srgbClr val="09151B"/>
          </a:solidFill>
          <a:ln>
            <a:solidFill>
              <a:srgbClr val="0915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 descr="Base de datos: qué es, para qué sirven y ejemplos | InnovaciónDigital360">
            <a:extLst>
              <a:ext uri="{FF2B5EF4-FFF2-40B4-BE49-F238E27FC236}">
                <a16:creationId xmlns:a16="http://schemas.microsoft.com/office/drawing/2014/main" id="{4556CCC6-82C9-4613-AC49-32F4A0023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5486400" cy="822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416E6FE5-E202-4707-8BAE-37C0F91CFA2B}"/>
              </a:ext>
            </a:extLst>
          </p:cNvPr>
          <p:cNvSpPr/>
          <p:nvPr/>
        </p:nvSpPr>
        <p:spPr>
          <a:xfrm>
            <a:off x="12712148" y="7742583"/>
            <a:ext cx="1838739" cy="457200"/>
          </a:xfrm>
          <a:prstGeom prst="rect">
            <a:avLst/>
          </a:prstGeom>
          <a:solidFill>
            <a:srgbClr val="09151B"/>
          </a:solidFill>
          <a:ln>
            <a:solidFill>
              <a:srgbClr val="0915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807845"/>
            <a:ext cx="12050316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Solución 3NF: Creación de la Tabla Banco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072765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Para cumplir con 3NF, extrajimos el atributo 'banco' a una nueva tabla.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399204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Tabla Banco</a:t>
            </a:r>
            <a:endParaRPr lang="en-US" sz="2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4655225"/>
            <a:ext cx="6150293" cy="81629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623929" y="3992047"/>
            <a:ext cx="423814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Tabla Colaborador (Después)</a:t>
            </a:r>
            <a:endParaRPr lang="en-US" sz="24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929" y="4655225"/>
            <a:ext cx="6150293" cy="104329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63798" y="6026825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Ahora, 'Colaborador' usa </a:t>
            </a: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código_banco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como clave foránea, eliminando la dependencia transitiva.</a:t>
            </a:r>
            <a:endParaRPr lang="en-US" sz="190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E644F86-593C-4863-B5DD-ED4EE7EAC719}"/>
              </a:ext>
            </a:extLst>
          </p:cNvPr>
          <p:cNvSpPr/>
          <p:nvPr/>
        </p:nvSpPr>
        <p:spPr>
          <a:xfrm>
            <a:off x="12712148" y="7742583"/>
            <a:ext cx="1838739" cy="457200"/>
          </a:xfrm>
          <a:prstGeom prst="rect">
            <a:avLst/>
          </a:prstGeom>
          <a:solidFill>
            <a:srgbClr val="09151B"/>
          </a:solidFill>
          <a:ln>
            <a:solidFill>
              <a:srgbClr val="0915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6135" y="274422"/>
            <a:ext cx="6664523" cy="451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Implementación y Consultas SQL: DDL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498633" y="869138"/>
            <a:ext cx="13618131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Creación de la base de datos y las tablas con sus estructuras.</a:t>
            </a:r>
            <a:endParaRPr lang="en-US" sz="1100" dirty="0"/>
          </a:p>
        </p:txBody>
      </p:sp>
      <p:sp>
        <p:nvSpPr>
          <p:cNvPr id="7" name="Text 2"/>
          <p:cNvSpPr/>
          <p:nvPr/>
        </p:nvSpPr>
        <p:spPr>
          <a:xfrm>
            <a:off x="506135" y="4544616"/>
            <a:ext cx="13618131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Luego, insertamos la información inicial en nuestra base de datos.</a:t>
            </a:r>
            <a:endParaRPr lang="en-US" sz="11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55" y="5034558"/>
            <a:ext cx="5554861" cy="2325904"/>
          </a:xfrm>
          <a:prstGeom prst="rect">
            <a:avLst/>
          </a:prstGeom>
        </p:spPr>
      </p:pic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225" y="5034557"/>
            <a:ext cx="4561403" cy="2325903"/>
          </a:xfrm>
          <a:prstGeom prst="rect">
            <a:avLst/>
          </a:prstGeom>
        </p:spPr>
      </p:pic>
      <p:pic>
        <p:nvPicPr>
          <p:cNvPr id="10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238" y="5034558"/>
            <a:ext cx="3255526" cy="232590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833E17F-D057-42B5-A482-777E58562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4933" y="1393504"/>
            <a:ext cx="3928018" cy="281132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1CAF499-36EB-448A-9BC8-34D8649537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633" y="1381769"/>
            <a:ext cx="3928018" cy="281132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D92B9E5-1AEC-4F3E-BAE1-73AEF02DC8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33777" y="1393504"/>
            <a:ext cx="3899774" cy="2811323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ED2DDC27-4607-4972-B321-4AF08A62ECD3}"/>
              </a:ext>
            </a:extLst>
          </p:cNvPr>
          <p:cNvSpPr/>
          <p:nvPr/>
        </p:nvSpPr>
        <p:spPr>
          <a:xfrm>
            <a:off x="12712148" y="7742583"/>
            <a:ext cx="1838739" cy="457200"/>
          </a:xfrm>
          <a:prstGeom prst="rect">
            <a:avLst/>
          </a:prstGeom>
          <a:solidFill>
            <a:srgbClr val="09151B"/>
          </a:solidFill>
          <a:ln>
            <a:solidFill>
              <a:srgbClr val="0915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1840" y="339328"/>
            <a:ext cx="4418171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Consultas y Operaciones DML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31840" y="971669"/>
            <a:ext cx="13766721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Ejemplos de cómo interactuamos con la base de datos.</a:t>
            </a:r>
            <a:endParaRPr lang="en-US" sz="9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8155" y="1311712"/>
            <a:ext cx="185023" cy="18502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2842" y="1308021"/>
            <a:ext cx="289571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Ver Proyectos, Clientes y Colaboradores</a:t>
            </a: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842" y="1639729"/>
            <a:ext cx="7132320" cy="5577840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86659" y="1403985"/>
            <a:ext cx="185023" cy="18502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241346" y="1400294"/>
            <a:ext cx="157043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Proyectos por Cliente</a:t>
            </a:r>
            <a:endParaRPr lang="en-US" sz="12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1346" y="1824275"/>
            <a:ext cx="4411980" cy="3055620"/>
          </a:xfrm>
          <a:prstGeom prst="rect">
            <a:avLst/>
          </a:prstGeom>
        </p:spPr>
      </p:pic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8155" y="11102221"/>
            <a:ext cx="185023" cy="185023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832842" y="11098530"/>
            <a:ext cx="306145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Total y Promedio Pagado a Colaboradores</a:t>
            </a:r>
            <a:endParaRPr lang="en-US" sz="1200" dirty="0"/>
          </a:p>
        </p:txBody>
      </p:sp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8155" y="15475506"/>
            <a:ext cx="185023" cy="185023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832842" y="15471815"/>
            <a:ext cx="280011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Pagos con Colaborador y Tipo de Pago</a:t>
            </a:r>
            <a:endParaRPr lang="en-US" sz="1200" dirty="0"/>
          </a:p>
        </p:txBody>
      </p:sp>
      <p:pic>
        <p:nvPicPr>
          <p:cNvPr id="16" name="Image 8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8155" y="21288970"/>
            <a:ext cx="185023" cy="185023"/>
          </a:xfrm>
          <a:prstGeom prst="rect">
            <a:avLst/>
          </a:prstGeom>
        </p:spPr>
      </p:pic>
      <p:sp>
        <p:nvSpPr>
          <p:cNvPr id="17" name="Text 6"/>
          <p:cNvSpPr/>
          <p:nvPr/>
        </p:nvSpPr>
        <p:spPr>
          <a:xfrm>
            <a:off x="832842" y="21285279"/>
            <a:ext cx="230112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Comisión del 10% por Proyecto</a:t>
            </a:r>
            <a:endParaRPr lang="en-US" sz="1200" dirty="0"/>
          </a:p>
        </p:txBody>
      </p:sp>
      <p:pic>
        <p:nvPicPr>
          <p:cNvPr id="19" name="Image 1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8155" y="25045035"/>
            <a:ext cx="185023" cy="185023"/>
          </a:xfrm>
          <a:prstGeom prst="rect">
            <a:avLst/>
          </a:prstGeom>
        </p:spPr>
      </p:pic>
      <p:sp>
        <p:nvSpPr>
          <p:cNvPr id="20" name="Text 7"/>
          <p:cNvSpPr/>
          <p:nvPr/>
        </p:nvSpPr>
        <p:spPr>
          <a:xfrm>
            <a:off x="832842" y="25041344"/>
            <a:ext cx="184844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Colaboradores por Banco</a:t>
            </a:r>
            <a:endParaRPr lang="en-US" sz="1200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FF06B900-B11B-4C96-8158-2C3F692DD9F0}"/>
              </a:ext>
            </a:extLst>
          </p:cNvPr>
          <p:cNvSpPr/>
          <p:nvPr/>
        </p:nvSpPr>
        <p:spPr>
          <a:xfrm>
            <a:off x="12712148" y="7742583"/>
            <a:ext cx="1838739" cy="457200"/>
          </a:xfrm>
          <a:prstGeom prst="rect">
            <a:avLst/>
          </a:prstGeom>
          <a:solidFill>
            <a:srgbClr val="09151B"/>
          </a:solidFill>
          <a:ln>
            <a:solidFill>
              <a:srgbClr val="0915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1840" y="339328"/>
            <a:ext cx="4418171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Consultas y Operaciones DML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31840" y="971669"/>
            <a:ext cx="13766721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Ejemplos de cómo interactuamos con la base de datos.</a:t>
            </a:r>
            <a:endParaRPr lang="en-US" sz="9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8155" y="1311712"/>
            <a:ext cx="185023" cy="18502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2842" y="1308021"/>
            <a:ext cx="289571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Pagos</a:t>
            </a: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a </a:t>
            </a:r>
            <a:r>
              <a:rPr lang="en-US" sz="12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colaboradores</a:t>
            </a: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con sus </a:t>
            </a:r>
            <a:r>
              <a:rPr lang="en-US" sz="12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promedios</a:t>
            </a: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86659" y="1403985"/>
            <a:ext cx="185023" cy="18502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241346" y="1400294"/>
            <a:ext cx="157043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s-CO" dirty="0">
                <a:solidFill>
                  <a:schemeClr val="bg1"/>
                </a:solidFill>
                <a:latin typeface="Merriweather" panose="020B0604020202020204" charset="0"/>
              </a:rPr>
              <a:t>Ver cuántos colaboradores tiene cada banco: </a:t>
            </a:r>
          </a:p>
          <a:p>
            <a:pPr marL="0" indent="0" algn="l">
              <a:lnSpc>
                <a:spcPts val="1500"/>
              </a:lnSpc>
              <a:buNone/>
            </a:pPr>
            <a:endParaRPr lang="en-US" sz="1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8155" y="11102221"/>
            <a:ext cx="185023" cy="185023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832842" y="11098530"/>
            <a:ext cx="306145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Total y Promedio Pagado a Colaboradores</a:t>
            </a:r>
            <a:endParaRPr lang="en-US" sz="1200" dirty="0"/>
          </a:p>
        </p:txBody>
      </p:sp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8155" y="15475506"/>
            <a:ext cx="185023" cy="185023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832842" y="15471815"/>
            <a:ext cx="280011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Pagos con Colaborador y Tipo de Pago</a:t>
            </a:r>
            <a:endParaRPr lang="en-US" sz="1200" dirty="0"/>
          </a:p>
        </p:txBody>
      </p:sp>
      <p:pic>
        <p:nvPicPr>
          <p:cNvPr id="16" name="Image 8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8155" y="21288970"/>
            <a:ext cx="185023" cy="185023"/>
          </a:xfrm>
          <a:prstGeom prst="rect">
            <a:avLst/>
          </a:prstGeom>
        </p:spPr>
      </p:pic>
      <p:sp>
        <p:nvSpPr>
          <p:cNvPr id="17" name="Text 6"/>
          <p:cNvSpPr/>
          <p:nvPr/>
        </p:nvSpPr>
        <p:spPr>
          <a:xfrm>
            <a:off x="832842" y="21285279"/>
            <a:ext cx="230112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Comisión del 10% por Proyecto</a:t>
            </a:r>
            <a:endParaRPr lang="en-US" sz="1200" dirty="0"/>
          </a:p>
        </p:txBody>
      </p:sp>
      <p:pic>
        <p:nvPicPr>
          <p:cNvPr id="18" name="Image 9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666" y="5259826"/>
            <a:ext cx="5354533" cy="2690169"/>
          </a:xfrm>
          <a:prstGeom prst="rect">
            <a:avLst/>
          </a:prstGeom>
        </p:spPr>
      </p:pic>
      <p:pic>
        <p:nvPicPr>
          <p:cNvPr id="19" name="Image 1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8155" y="25045035"/>
            <a:ext cx="185023" cy="185023"/>
          </a:xfrm>
          <a:prstGeom prst="rect">
            <a:avLst/>
          </a:prstGeom>
        </p:spPr>
      </p:pic>
      <p:sp>
        <p:nvSpPr>
          <p:cNvPr id="20" name="Text 7"/>
          <p:cNvSpPr/>
          <p:nvPr/>
        </p:nvSpPr>
        <p:spPr>
          <a:xfrm>
            <a:off x="832842" y="25041344"/>
            <a:ext cx="184844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Colaboradores por Banco</a:t>
            </a:r>
            <a:endParaRPr lang="en-US" sz="1200" dirty="0"/>
          </a:p>
        </p:txBody>
      </p:sp>
      <p:pic>
        <p:nvPicPr>
          <p:cNvPr id="21" name="Image 1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1346" y="1823799"/>
            <a:ext cx="4495800" cy="292608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C93567C2-1F5A-4B40-99F3-DACDEED52042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466823" y="1743550"/>
            <a:ext cx="5735194" cy="2848327"/>
          </a:xfrm>
          <a:prstGeom prst="rect">
            <a:avLst/>
          </a:prstGeom>
        </p:spPr>
      </p:pic>
      <p:pic>
        <p:nvPicPr>
          <p:cNvPr id="23" name="Image 2" descr="preencoded.png">
            <a:extLst>
              <a:ext uri="{FF2B5EF4-FFF2-40B4-BE49-F238E27FC236}">
                <a16:creationId xmlns:a16="http://schemas.microsoft.com/office/drawing/2014/main" id="{68AA4DB3-1555-4F43-BB4C-50445B710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7777" y="4943768"/>
            <a:ext cx="185023" cy="185023"/>
          </a:xfrm>
          <a:prstGeom prst="rect">
            <a:avLst/>
          </a:prstGeom>
        </p:spPr>
      </p:pic>
      <p:sp>
        <p:nvSpPr>
          <p:cNvPr id="24" name="Text 3">
            <a:extLst>
              <a:ext uri="{FF2B5EF4-FFF2-40B4-BE49-F238E27FC236}">
                <a16:creationId xmlns:a16="http://schemas.microsoft.com/office/drawing/2014/main" id="{6AF4DE26-5F41-4C97-90F9-8378D4660F11}"/>
              </a:ext>
            </a:extLst>
          </p:cNvPr>
          <p:cNvSpPr/>
          <p:nvPr/>
        </p:nvSpPr>
        <p:spPr>
          <a:xfrm>
            <a:off x="662464" y="4940077"/>
            <a:ext cx="157043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0"/>
            <a:r>
              <a:rPr lang="es-CO" dirty="0">
                <a:solidFill>
                  <a:schemeClr val="bg1"/>
                </a:solidFill>
                <a:latin typeface="Merriweather" panose="020B0604020202020204" charset="0"/>
              </a:rPr>
              <a:t>Calcular 10% de comisión sobre cada proyecto: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364108A8-255D-49E1-96C3-1620C9DCCEE6}"/>
              </a:ext>
            </a:extLst>
          </p:cNvPr>
          <p:cNvSpPr/>
          <p:nvPr/>
        </p:nvSpPr>
        <p:spPr>
          <a:xfrm>
            <a:off x="12712148" y="7742583"/>
            <a:ext cx="1838739" cy="457200"/>
          </a:xfrm>
          <a:prstGeom prst="rect">
            <a:avLst/>
          </a:prstGeom>
          <a:solidFill>
            <a:srgbClr val="09151B"/>
          </a:solidFill>
          <a:ln>
            <a:solidFill>
              <a:srgbClr val="0915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44439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3193" y="656630"/>
            <a:ext cx="12838152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 err="1">
                <a:solidFill>
                  <a:schemeClr val="bg1"/>
                </a:solidFill>
                <a:latin typeface="Merriweather" panose="020B0604020202020204" charset="0"/>
              </a:rPr>
              <a:t>Problema</a:t>
            </a:r>
            <a:r>
              <a:rPr lang="en-US" sz="4400" dirty="0">
                <a:solidFill>
                  <a:schemeClr val="bg1"/>
                </a:solidFill>
                <a:latin typeface="Merriweather" panose="020B0604020202020204" charset="0"/>
              </a:rPr>
              <a:t> </a:t>
            </a:r>
          </a:p>
        </p:txBody>
      </p:sp>
      <p:sp>
        <p:nvSpPr>
          <p:cNvPr id="3" name="Text 1"/>
          <p:cNvSpPr/>
          <p:nvPr/>
        </p:nvSpPr>
        <p:spPr>
          <a:xfrm>
            <a:off x="533400" y="1794644"/>
            <a:ext cx="7339727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s-419" sz="1600" dirty="0">
                <a:solidFill>
                  <a:schemeClr val="bg1"/>
                </a:solidFill>
                <a:latin typeface="Merriweather" panose="020B0604020202020204" charset="0"/>
              </a:rPr>
              <a:t>La empresa NO tiene un sistema organizado para gestionar la información de sus proyectos.</a:t>
            </a:r>
            <a:endParaRPr lang="en-US" sz="1750" dirty="0">
              <a:solidFill>
                <a:schemeClr val="bg1"/>
              </a:solidFill>
              <a:latin typeface="Merriweather" panose="020B0604020202020204" charset="0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4C1B18D7-1601-4D7A-80E5-59FB49F84411}"/>
              </a:ext>
            </a:extLst>
          </p:cNvPr>
          <p:cNvSpPr/>
          <p:nvPr/>
        </p:nvSpPr>
        <p:spPr>
          <a:xfrm>
            <a:off x="12712148" y="7742583"/>
            <a:ext cx="1838739" cy="457200"/>
          </a:xfrm>
          <a:prstGeom prst="rect">
            <a:avLst/>
          </a:prstGeom>
          <a:solidFill>
            <a:srgbClr val="09151B"/>
          </a:solidFill>
          <a:ln>
            <a:solidFill>
              <a:srgbClr val="0915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3784520A-510A-47B0-B5F0-B37004DB890D}"/>
              </a:ext>
            </a:extLst>
          </p:cNvPr>
          <p:cNvSpPr/>
          <p:nvPr/>
        </p:nvSpPr>
        <p:spPr>
          <a:xfrm>
            <a:off x="533400" y="2591306"/>
            <a:ext cx="824484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419" dirty="0">
                <a:solidFill>
                  <a:schemeClr val="bg1"/>
                </a:solidFill>
                <a:latin typeface="Merriweather" panose="020B0604020202020204" charset="0"/>
              </a:rPr>
              <a:t>Actualmente:</a:t>
            </a:r>
          </a:p>
          <a:p>
            <a:r>
              <a:rPr lang="es-419" dirty="0">
                <a:solidFill>
                  <a:schemeClr val="bg1"/>
                </a:solidFill>
                <a:latin typeface="Merriweather" panose="020B0604020202020204" charset="0"/>
              </a:rPr>
              <a:t>- Datos dispersos en múltiples archivos</a:t>
            </a:r>
          </a:p>
          <a:p>
            <a:r>
              <a:rPr lang="es-419" dirty="0">
                <a:solidFill>
                  <a:schemeClr val="bg1"/>
                </a:solidFill>
                <a:latin typeface="Merriweather" panose="020B0604020202020204" charset="0"/>
              </a:rPr>
              <a:t>- Imposible rastrear qué colaborador trabaja en qué proyecto </a:t>
            </a:r>
          </a:p>
          <a:p>
            <a:pPr marL="285750" indent="-285750">
              <a:buFontTx/>
              <a:buChar char="-"/>
            </a:pPr>
            <a:r>
              <a:rPr lang="es-419" dirty="0">
                <a:solidFill>
                  <a:schemeClr val="bg1"/>
                </a:solidFill>
                <a:latin typeface="Merriweather" panose="020B0604020202020204" charset="0"/>
              </a:rPr>
              <a:t>No hay control de los pagos realizados </a:t>
            </a:r>
          </a:p>
          <a:p>
            <a:pPr marL="285750" indent="-285750">
              <a:buFontTx/>
              <a:buChar char="-"/>
            </a:pPr>
            <a:r>
              <a:rPr lang="es-419" dirty="0">
                <a:solidFill>
                  <a:schemeClr val="bg1"/>
                </a:solidFill>
                <a:latin typeface="Merriweather" panose="020B0604020202020204" charset="0"/>
              </a:rPr>
              <a:t>Difícil conocer el historial de cada cliente </a:t>
            </a:r>
          </a:p>
          <a:p>
            <a:r>
              <a:rPr lang="es-419" dirty="0">
                <a:solidFill>
                  <a:schemeClr val="bg1"/>
                </a:solidFill>
                <a:latin typeface="Merriweather" panose="020B0604020202020204" charset="0"/>
              </a:rPr>
              <a:t>- Generar reportes toma horas o días </a:t>
            </a:r>
          </a:p>
          <a:p>
            <a:r>
              <a:rPr lang="es-419" dirty="0">
                <a:solidFill>
                  <a:schemeClr val="bg1"/>
                </a:solidFill>
                <a:latin typeface="Merriweather" panose="020B0604020202020204" charset="0"/>
              </a:rPr>
              <a:t>- Información dispersa y caótica </a:t>
            </a:r>
          </a:p>
          <a:p>
            <a:r>
              <a:rPr lang="es-419" dirty="0">
                <a:solidFill>
                  <a:schemeClr val="bg1"/>
                </a:solidFill>
                <a:latin typeface="Merriweather" panose="020B0604020202020204" charset="0"/>
              </a:rPr>
              <a:t>- No hay control de quién hace qué</a:t>
            </a:r>
          </a:p>
          <a:p>
            <a:r>
              <a:rPr lang="es-419" dirty="0">
                <a:solidFill>
                  <a:schemeClr val="bg1"/>
                </a:solidFill>
                <a:latin typeface="Merriweather" panose="020B0604020202020204" charset="0"/>
              </a:rPr>
              <a:t>-  Pagos sin seguimiento adecuado</a:t>
            </a:r>
          </a:p>
          <a:p>
            <a:r>
              <a:rPr lang="es-419" dirty="0">
                <a:solidFill>
                  <a:schemeClr val="bg1"/>
                </a:solidFill>
                <a:latin typeface="Merriweather" panose="020B0604020202020204" charset="0"/>
              </a:rPr>
              <a:t>-  Imposible generar reportes </a:t>
            </a:r>
          </a:p>
          <a:p>
            <a:r>
              <a:rPr lang="es-419" dirty="0">
                <a:solidFill>
                  <a:schemeClr val="bg1"/>
                </a:solidFill>
                <a:latin typeface="Merriweather" panose="020B0604020202020204" charset="0"/>
              </a:rPr>
              <a:t>-  Horas perdidas buscando datos </a:t>
            </a:r>
          </a:p>
          <a:p>
            <a:r>
              <a:rPr lang="es-419" dirty="0">
                <a:solidFill>
                  <a:schemeClr val="bg1"/>
                </a:solidFill>
                <a:latin typeface="Merriweather" panose="020B0604020202020204" charset="0"/>
              </a:rPr>
              <a:t>- Riesgo de errores costosos </a:t>
            </a:r>
          </a:p>
          <a:p>
            <a:pPr marL="285750" indent="-285750">
              <a:buFontTx/>
              <a:buChar char="-"/>
            </a:pPr>
            <a:endParaRPr lang="es-419" dirty="0">
              <a:solidFill>
                <a:schemeClr val="bg1"/>
              </a:solidFill>
              <a:latin typeface="Merriweather" panose="020B0604020202020204" charset="0"/>
            </a:endParaRPr>
          </a:p>
          <a:p>
            <a:pPr marL="285750" indent="-285750">
              <a:buFontTx/>
              <a:buChar char="-"/>
            </a:pPr>
            <a:endParaRPr lang="es-419" dirty="0">
              <a:solidFill>
                <a:schemeClr val="bg1"/>
              </a:solidFill>
              <a:latin typeface="Merriweather" panose="020B0604020202020204" charset="0"/>
            </a:endParaRPr>
          </a:p>
          <a:p>
            <a:r>
              <a:rPr lang="es-419" dirty="0">
                <a:solidFill>
                  <a:schemeClr val="bg1"/>
                </a:solidFill>
                <a:latin typeface="Merriweather" panose="020B0604020202020204" charset="0"/>
              </a:rPr>
              <a:t>→ Se necesita una solución centralizada y eficiente</a:t>
            </a:r>
            <a:endParaRPr lang="es-CO" dirty="0">
              <a:solidFill>
                <a:schemeClr val="bg1"/>
              </a:solidFill>
              <a:latin typeface="Merriweather" panose="020B0604020202020204" charset="0"/>
            </a:endParaRPr>
          </a:p>
        </p:txBody>
      </p:sp>
      <p:pic>
        <p:nvPicPr>
          <p:cNvPr id="2050" name="Picture 2" descr="Centro de problemas de almacenamiento de datos con servidores de  alojamiento y personal. error tecnología informática red y base de datos  centro de internet soporte de comunicación | Vector Premium">
            <a:extLst>
              <a:ext uri="{FF2B5EF4-FFF2-40B4-BE49-F238E27FC236}">
                <a16:creationId xmlns:a16="http://schemas.microsoft.com/office/drawing/2014/main" id="{C0C2CEFB-E983-4E41-BB25-7EC45EBAC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8881" y="-29818"/>
            <a:ext cx="4541520" cy="8259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578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3193" y="656630"/>
            <a:ext cx="99000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chemeClr val="bg1"/>
                </a:solidFill>
                <a:latin typeface="Merriweather" panose="020B0604020202020204" charset="0"/>
              </a:rPr>
              <a:t>SOLUCION CON LA </a:t>
            </a:r>
          </a:p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chemeClr val="bg1"/>
                </a:solidFill>
                <a:latin typeface="Merriweather" panose="020B0604020202020204" charset="0"/>
              </a:rPr>
              <a:t>BASE DE DATOS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4C1B18D7-1601-4D7A-80E5-59FB49F84411}"/>
              </a:ext>
            </a:extLst>
          </p:cNvPr>
          <p:cNvSpPr/>
          <p:nvPr/>
        </p:nvSpPr>
        <p:spPr>
          <a:xfrm>
            <a:off x="12712148" y="7742583"/>
            <a:ext cx="1838739" cy="457200"/>
          </a:xfrm>
          <a:prstGeom prst="rect">
            <a:avLst/>
          </a:prstGeom>
          <a:solidFill>
            <a:srgbClr val="09151B"/>
          </a:solidFill>
          <a:ln>
            <a:solidFill>
              <a:srgbClr val="0915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C7745F00-FA28-485E-B53F-A3D0B5F42E9F}"/>
              </a:ext>
            </a:extLst>
          </p:cNvPr>
          <p:cNvSpPr/>
          <p:nvPr/>
        </p:nvSpPr>
        <p:spPr>
          <a:xfrm>
            <a:off x="783193" y="3551270"/>
            <a:ext cx="73152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419" dirty="0">
                <a:solidFill>
                  <a:schemeClr val="bg1"/>
                </a:solidFill>
                <a:latin typeface="Merriweather" panose="020B0604020202020204" charset="0"/>
              </a:rPr>
              <a:t>✓ Centralización de información </a:t>
            </a:r>
          </a:p>
          <a:p>
            <a:r>
              <a:rPr lang="es-419" dirty="0">
                <a:solidFill>
                  <a:schemeClr val="bg1"/>
                </a:solidFill>
                <a:latin typeface="Merriweather" panose="020B0604020202020204" charset="0"/>
              </a:rPr>
              <a:t>✓ Integridad de datos garantizada </a:t>
            </a:r>
          </a:p>
          <a:p>
            <a:r>
              <a:rPr lang="es-419" dirty="0">
                <a:solidFill>
                  <a:schemeClr val="bg1"/>
                </a:solidFill>
                <a:latin typeface="Merriweather" panose="020B0604020202020204" charset="0"/>
              </a:rPr>
              <a:t>✓ Trazabilidad completa </a:t>
            </a:r>
          </a:p>
          <a:p>
            <a:r>
              <a:rPr lang="es-419" dirty="0">
                <a:solidFill>
                  <a:schemeClr val="bg1"/>
                </a:solidFill>
                <a:latin typeface="Merriweather" panose="020B0604020202020204" charset="0"/>
              </a:rPr>
              <a:t>✓ Consultas rápidas y eficientes </a:t>
            </a:r>
          </a:p>
          <a:p>
            <a:r>
              <a:rPr lang="es-419" dirty="0">
                <a:solidFill>
                  <a:schemeClr val="bg1"/>
                </a:solidFill>
                <a:latin typeface="Merriweather" panose="020B0604020202020204" charset="0"/>
              </a:rPr>
              <a:t>✓ Reportes automáticos </a:t>
            </a:r>
          </a:p>
          <a:p>
            <a:r>
              <a:rPr lang="es-419" dirty="0">
                <a:solidFill>
                  <a:schemeClr val="bg1"/>
                </a:solidFill>
                <a:latin typeface="Merriweather" panose="020B0604020202020204" charset="0"/>
              </a:rPr>
              <a:t>✓ Control total de operaciones</a:t>
            </a:r>
            <a:endParaRPr lang="es-CO" dirty="0">
              <a:solidFill>
                <a:schemeClr val="bg1"/>
              </a:solidFill>
              <a:latin typeface="Merriweather" panose="020B0604020202020204" charset="0"/>
            </a:endParaRPr>
          </a:p>
        </p:txBody>
      </p:sp>
      <p:pic>
        <p:nvPicPr>
          <p:cNvPr id="1026" name="Picture 2" descr="Crece tus ventas: Tips para crear una base de datos | M8">
            <a:extLst>
              <a:ext uri="{FF2B5EF4-FFF2-40B4-BE49-F238E27FC236}">
                <a16:creationId xmlns:a16="http://schemas.microsoft.com/office/drawing/2014/main" id="{47971237-618E-48AF-A2DC-ED07280C6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621" y="0"/>
            <a:ext cx="5838779" cy="822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3530" y="489942"/>
            <a:ext cx="6536293" cy="556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Modelado Conceptual y Lógico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3530" y="1402913"/>
            <a:ext cx="13383339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Comenzamos con la representación de nuestras entidades y sus relaciones.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623530" y="2066330"/>
            <a:ext cx="3310057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Modelo Entidad-Relación (E-R)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623530" y="2522815"/>
            <a:ext cx="6474381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Representación gráfica de las entidades y sus conexiones.</a:t>
            </a:r>
            <a:endParaRPr lang="en-US" sz="14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30" y="3008114"/>
            <a:ext cx="5844540" cy="473154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40109" y="2066330"/>
            <a:ext cx="2227064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Modelo Relacional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40109" y="2522815"/>
            <a:ext cx="6474381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Transformación del modelo E-R a tablas y atributos.</a:t>
            </a:r>
            <a:endParaRPr lang="en-US" sz="14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108" y="3008114"/>
            <a:ext cx="6434583" cy="446611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6610410C-E2F0-4D77-9F07-12174DE594AC}"/>
              </a:ext>
            </a:extLst>
          </p:cNvPr>
          <p:cNvSpPr/>
          <p:nvPr/>
        </p:nvSpPr>
        <p:spPr>
          <a:xfrm>
            <a:off x="12712148" y="7742583"/>
            <a:ext cx="1838739" cy="457200"/>
          </a:xfrm>
          <a:prstGeom prst="rect">
            <a:avLst/>
          </a:prstGeom>
          <a:solidFill>
            <a:srgbClr val="09151B"/>
          </a:solidFill>
          <a:ln>
            <a:solidFill>
              <a:srgbClr val="0915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3193" y="656630"/>
            <a:ext cx="12838152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Diseño de la Base de Datos: Diccionario de Datos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3193" y="1803321"/>
            <a:ext cx="13064014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Definición detallada de cada tabla y sus atributos.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83193" y="2748558"/>
            <a:ext cx="6420088" cy="2135862"/>
          </a:xfrm>
          <a:prstGeom prst="roundRect">
            <a:avLst>
              <a:gd name="adj" fmla="val 6850"/>
            </a:avLst>
          </a:prstGeom>
          <a:solidFill>
            <a:srgbClr val="09151A">
              <a:alpha val="95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783193" y="2718078"/>
            <a:ext cx="6420088" cy="121920"/>
          </a:xfrm>
          <a:prstGeom prst="roundRect">
            <a:avLst>
              <a:gd name="adj" fmla="val 77087"/>
            </a:avLst>
          </a:prstGeom>
          <a:solidFill>
            <a:srgbClr val="609DFF"/>
          </a:solidFill>
          <a:ln/>
        </p:spPr>
      </p:sp>
      <p:sp>
        <p:nvSpPr>
          <p:cNvPr id="6" name="Shape 4"/>
          <p:cNvSpPr/>
          <p:nvPr/>
        </p:nvSpPr>
        <p:spPr>
          <a:xfrm>
            <a:off x="3657600" y="2412921"/>
            <a:ext cx="671274" cy="671274"/>
          </a:xfrm>
          <a:prstGeom prst="roundRect">
            <a:avLst>
              <a:gd name="adj" fmla="val 136219"/>
            </a:avLst>
          </a:prstGeom>
          <a:solidFill>
            <a:srgbClr val="609DFF"/>
          </a:solidFill>
          <a:ln/>
        </p:spPr>
      </p:sp>
      <p:sp>
        <p:nvSpPr>
          <p:cNvPr id="7" name="Text 5"/>
          <p:cNvSpPr/>
          <p:nvPr/>
        </p:nvSpPr>
        <p:spPr>
          <a:xfrm>
            <a:off x="3858935" y="2580680"/>
            <a:ext cx="268486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037392" y="3307913"/>
            <a:ext cx="2797135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Tabla Cliente</a:t>
            </a:r>
            <a:endParaRPr lang="en-US" sz="22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392" y="3909178"/>
            <a:ext cx="5911691" cy="975241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7427000" y="2748558"/>
            <a:ext cx="6420207" cy="2135862"/>
          </a:xfrm>
          <a:prstGeom prst="roundRect">
            <a:avLst>
              <a:gd name="adj" fmla="val 6850"/>
            </a:avLst>
          </a:prstGeom>
          <a:solidFill>
            <a:srgbClr val="09151A">
              <a:alpha val="9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7427000" y="2718078"/>
            <a:ext cx="6420207" cy="121920"/>
          </a:xfrm>
          <a:prstGeom prst="roundRect">
            <a:avLst>
              <a:gd name="adj" fmla="val 77087"/>
            </a:avLst>
          </a:prstGeom>
          <a:solidFill>
            <a:srgbClr val="609DFF"/>
          </a:solidFill>
          <a:ln/>
        </p:spPr>
      </p:sp>
      <p:sp>
        <p:nvSpPr>
          <p:cNvPr id="12" name="Shape 9"/>
          <p:cNvSpPr/>
          <p:nvPr/>
        </p:nvSpPr>
        <p:spPr>
          <a:xfrm>
            <a:off x="10301407" y="2412921"/>
            <a:ext cx="671274" cy="671274"/>
          </a:xfrm>
          <a:prstGeom prst="roundRect">
            <a:avLst>
              <a:gd name="adj" fmla="val 136219"/>
            </a:avLst>
          </a:prstGeom>
          <a:solidFill>
            <a:srgbClr val="609DFF"/>
          </a:solidFill>
          <a:ln/>
        </p:spPr>
      </p:sp>
      <p:sp>
        <p:nvSpPr>
          <p:cNvPr id="13" name="Text 10"/>
          <p:cNvSpPr/>
          <p:nvPr/>
        </p:nvSpPr>
        <p:spPr>
          <a:xfrm>
            <a:off x="10502741" y="2580680"/>
            <a:ext cx="268486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7681198" y="3307913"/>
            <a:ext cx="2797135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Tabla Proyecto</a:t>
            </a:r>
            <a:endParaRPr lang="en-US" sz="2200" dirty="0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1198" y="3909179"/>
            <a:ext cx="5911810" cy="1005721"/>
          </a:xfrm>
          <a:prstGeom prst="rect">
            <a:avLst/>
          </a:prstGeom>
        </p:spPr>
      </p:pic>
      <p:sp>
        <p:nvSpPr>
          <p:cNvPr id="16" name="Shape 12"/>
          <p:cNvSpPr/>
          <p:nvPr/>
        </p:nvSpPr>
        <p:spPr>
          <a:xfrm>
            <a:off x="783193" y="5443776"/>
            <a:ext cx="6420088" cy="2129195"/>
          </a:xfrm>
          <a:prstGeom prst="roundRect">
            <a:avLst>
              <a:gd name="adj" fmla="val 6871"/>
            </a:avLst>
          </a:prstGeom>
          <a:solidFill>
            <a:srgbClr val="09151A">
              <a:alpha val="95000"/>
            </a:srgbClr>
          </a:solidFill>
          <a:ln/>
        </p:spPr>
      </p:sp>
      <p:sp>
        <p:nvSpPr>
          <p:cNvPr id="17" name="Shape 13"/>
          <p:cNvSpPr/>
          <p:nvPr/>
        </p:nvSpPr>
        <p:spPr>
          <a:xfrm>
            <a:off x="783193" y="5413296"/>
            <a:ext cx="6420088" cy="121920"/>
          </a:xfrm>
          <a:prstGeom prst="roundRect">
            <a:avLst>
              <a:gd name="adj" fmla="val 77087"/>
            </a:avLst>
          </a:prstGeom>
          <a:solidFill>
            <a:srgbClr val="609DFF"/>
          </a:solidFill>
          <a:ln/>
        </p:spPr>
      </p:sp>
      <p:sp>
        <p:nvSpPr>
          <p:cNvPr id="18" name="Shape 14"/>
          <p:cNvSpPr/>
          <p:nvPr/>
        </p:nvSpPr>
        <p:spPr>
          <a:xfrm>
            <a:off x="3657600" y="5108138"/>
            <a:ext cx="671274" cy="671274"/>
          </a:xfrm>
          <a:prstGeom prst="roundRect">
            <a:avLst>
              <a:gd name="adj" fmla="val 136219"/>
            </a:avLst>
          </a:prstGeom>
          <a:solidFill>
            <a:srgbClr val="609DFF"/>
          </a:solidFill>
          <a:ln/>
        </p:spPr>
      </p:sp>
      <p:sp>
        <p:nvSpPr>
          <p:cNvPr id="19" name="Text 15"/>
          <p:cNvSpPr/>
          <p:nvPr/>
        </p:nvSpPr>
        <p:spPr>
          <a:xfrm>
            <a:off x="3858935" y="5275897"/>
            <a:ext cx="268486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6"/>
          <p:cNvSpPr/>
          <p:nvPr/>
        </p:nvSpPr>
        <p:spPr>
          <a:xfrm>
            <a:off x="1037392" y="6003131"/>
            <a:ext cx="2797135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Tabla Colaborador</a:t>
            </a:r>
            <a:endParaRPr lang="en-US" sz="2200" dirty="0"/>
          </a:p>
        </p:txBody>
      </p:sp>
      <p:pic>
        <p:nvPicPr>
          <p:cNvPr id="2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392" y="6604397"/>
            <a:ext cx="5911691" cy="849950"/>
          </a:xfrm>
          <a:prstGeom prst="rect">
            <a:avLst/>
          </a:prstGeom>
        </p:spPr>
      </p:pic>
      <p:sp>
        <p:nvSpPr>
          <p:cNvPr id="22" name="Shape 17"/>
          <p:cNvSpPr/>
          <p:nvPr/>
        </p:nvSpPr>
        <p:spPr>
          <a:xfrm>
            <a:off x="7427000" y="5443776"/>
            <a:ext cx="6420207" cy="2129195"/>
          </a:xfrm>
          <a:prstGeom prst="roundRect">
            <a:avLst>
              <a:gd name="adj" fmla="val 6871"/>
            </a:avLst>
          </a:prstGeom>
          <a:solidFill>
            <a:srgbClr val="09151A">
              <a:alpha val="95000"/>
            </a:srgbClr>
          </a:solidFill>
          <a:ln/>
        </p:spPr>
      </p:sp>
      <p:sp>
        <p:nvSpPr>
          <p:cNvPr id="23" name="Shape 18"/>
          <p:cNvSpPr/>
          <p:nvPr/>
        </p:nvSpPr>
        <p:spPr>
          <a:xfrm>
            <a:off x="7427000" y="5413296"/>
            <a:ext cx="6420207" cy="121920"/>
          </a:xfrm>
          <a:prstGeom prst="roundRect">
            <a:avLst>
              <a:gd name="adj" fmla="val 77087"/>
            </a:avLst>
          </a:prstGeom>
          <a:solidFill>
            <a:srgbClr val="609DFF"/>
          </a:solidFill>
          <a:ln/>
        </p:spPr>
      </p:sp>
      <p:sp>
        <p:nvSpPr>
          <p:cNvPr id="24" name="Shape 19"/>
          <p:cNvSpPr/>
          <p:nvPr/>
        </p:nvSpPr>
        <p:spPr>
          <a:xfrm>
            <a:off x="10301407" y="5108138"/>
            <a:ext cx="671274" cy="671274"/>
          </a:xfrm>
          <a:prstGeom prst="roundRect">
            <a:avLst>
              <a:gd name="adj" fmla="val 136219"/>
            </a:avLst>
          </a:prstGeom>
          <a:solidFill>
            <a:srgbClr val="609DFF"/>
          </a:solidFill>
          <a:ln/>
        </p:spPr>
      </p:sp>
      <p:sp>
        <p:nvSpPr>
          <p:cNvPr id="25" name="Text 20"/>
          <p:cNvSpPr/>
          <p:nvPr/>
        </p:nvSpPr>
        <p:spPr>
          <a:xfrm>
            <a:off x="10502741" y="5275897"/>
            <a:ext cx="268486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100" dirty="0"/>
          </a:p>
        </p:txBody>
      </p:sp>
      <p:sp>
        <p:nvSpPr>
          <p:cNvPr id="26" name="Text 21"/>
          <p:cNvSpPr/>
          <p:nvPr/>
        </p:nvSpPr>
        <p:spPr>
          <a:xfrm>
            <a:off x="7681198" y="6003131"/>
            <a:ext cx="2797135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Tabla Participa</a:t>
            </a:r>
            <a:endParaRPr lang="en-US" sz="2200" dirty="0"/>
          </a:p>
        </p:txBody>
      </p:sp>
      <p:pic>
        <p:nvPicPr>
          <p:cNvPr id="2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1198" y="6604396"/>
            <a:ext cx="5911810" cy="849951"/>
          </a:xfrm>
          <a:prstGeom prst="rect">
            <a:avLst/>
          </a:prstGeom>
        </p:spPr>
      </p:pic>
      <p:sp>
        <p:nvSpPr>
          <p:cNvPr id="28" name="Rectángulo 27">
            <a:extLst>
              <a:ext uri="{FF2B5EF4-FFF2-40B4-BE49-F238E27FC236}">
                <a16:creationId xmlns:a16="http://schemas.microsoft.com/office/drawing/2014/main" id="{4C1B18D7-1601-4D7A-80E5-59FB49F84411}"/>
              </a:ext>
            </a:extLst>
          </p:cNvPr>
          <p:cNvSpPr/>
          <p:nvPr/>
        </p:nvSpPr>
        <p:spPr>
          <a:xfrm>
            <a:off x="12712148" y="7742583"/>
            <a:ext cx="1838739" cy="457200"/>
          </a:xfrm>
          <a:prstGeom prst="rect">
            <a:avLst/>
          </a:prstGeom>
          <a:solidFill>
            <a:srgbClr val="09151B"/>
          </a:solidFill>
          <a:ln>
            <a:solidFill>
              <a:srgbClr val="0915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73555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895237"/>
            <a:ext cx="6228159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Diccionario de Datos 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036689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Continuamos con las tablas restantes que definen los pagos.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3798" y="4079319"/>
            <a:ext cx="6327934" cy="2255044"/>
          </a:xfrm>
          <a:prstGeom prst="roundRect">
            <a:avLst>
              <a:gd name="adj" fmla="val 6488"/>
            </a:avLst>
          </a:prstGeom>
          <a:solidFill>
            <a:srgbClr val="09151A">
              <a:alpha val="95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863798" y="4048839"/>
            <a:ext cx="6327934" cy="121920"/>
          </a:xfrm>
          <a:prstGeom prst="roundRect">
            <a:avLst>
              <a:gd name="adj" fmla="val 85031"/>
            </a:avLst>
          </a:prstGeom>
          <a:solidFill>
            <a:srgbClr val="609DFF"/>
          </a:solidFill>
          <a:ln/>
        </p:spPr>
      </p:sp>
      <p:sp>
        <p:nvSpPr>
          <p:cNvPr id="6" name="Shape 4"/>
          <p:cNvSpPr/>
          <p:nvPr/>
        </p:nvSpPr>
        <p:spPr>
          <a:xfrm>
            <a:off x="3657540" y="3709154"/>
            <a:ext cx="740450" cy="740450"/>
          </a:xfrm>
          <a:prstGeom prst="roundRect">
            <a:avLst>
              <a:gd name="adj" fmla="val 123492"/>
            </a:avLst>
          </a:prstGeom>
          <a:solidFill>
            <a:srgbClr val="609DFF"/>
          </a:solidFill>
          <a:ln/>
        </p:spPr>
      </p:sp>
      <p:sp>
        <p:nvSpPr>
          <p:cNvPr id="7" name="Text 5"/>
          <p:cNvSpPr/>
          <p:nvPr/>
        </p:nvSpPr>
        <p:spPr>
          <a:xfrm>
            <a:off x="3879711" y="3894296"/>
            <a:ext cx="296108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1141095" y="469630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Tabla Tipo Pago</a:t>
            </a:r>
            <a:endParaRPr lang="en-US" sz="24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095" y="5359479"/>
            <a:ext cx="5773341" cy="862417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7438549" y="4079319"/>
            <a:ext cx="6328053" cy="2255044"/>
          </a:xfrm>
          <a:prstGeom prst="roundRect">
            <a:avLst>
              <a:gd name="adj" fmla="val 6488"/>
            </a:avLst>
          </a:prstGeom>
          <a:solidFill>
            <a:srgbClr val="09151A">
              <a:alpha val="9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7438549" y="4048839"/>
            <a:ext cx="6328053" cy="121920"/>
          </a:xfrm>
          <a:prstGeom prst="roundRect">
            <a:avLst>
              <a:gd name="adj" fmla="val 85031"/>
            </a:avLst>
          </a:prstGeom>
          <a:solidFill>
            <a:srgbClr val="609DFF"/>
          </a:solidFill>
          <a:ln/>
        </p:spPr>
      </p:sp>
      <p:sp>
        <p:nvSpPr>
          <p:cNvPr id="12" name="Shape 9"/>
          <p:cNvSpPr/>
          <p:nvPr/>
        </p:nvSpPr>
        <p:spPr>
          <a:xfrm>
            <a:off x="10232291" y="3709154"/>
            <a:ext cx="740450" cy="740450"/>
          </a:xfrm>
          <a:prstGeom prst="roundRect">
            <a:avLst>
              <a:gd name="adj" fmla="val 123492"/>
            </a:avLst>
          </a:prstGeom>
          <a:solidFill>
            <a:srgbClr val="609DFF"/>
          </a:solidFill>
          <a:ln/>
        </p:spPr>
      </p:sp>
      <p:sp>
        <p:nvSpPr>
          <p:cNvPr id="13" name="Text 10"/>
          <p:cNvSpPr/>
          <p:nvPr/>
        </p:nvSpPr>
        <p:spPr>
          <a:xfrm>
            <a:off x="10454461" y="3894296"/>
            <a:ext cx="296108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7715845" y="469630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Tabla Pago</a:t>
            </a:r>
            <a:endParaRPr lang="en-US" sz="2400" dirty="0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845" y="5359479"/>
            <a:ext cx="5773460" cy="1140712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EA9322D1-262D-4D81-A502-4CCDEA73AE22}"/>
              </a:ext>
            </a:extLst>
          </p:cNvPr>
          <p:cNvSpPr/>
          <p:nvPr/>
        </p:nvSpPr>
        <p:spPr>
          <a:xfrm>
            <a:off x="12712148" y="7742583"/>
            <a:ext cx="1838739" cy="457200"/>
          </a:xfrm>
          <a:prstGeom prst="rect">
            <a:avLst/>
          </a:prstGeom>
          <a:solidFill>
            <a:srgbClr val="09151B"/>
          </a:solidFill>
          <a:ln>
            <a:solidFill>
              <a:srgbClr val="0915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006912"/>
            <a:ext cx="129028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Normalización: Primera Forma Normal (1NF)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043118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Asegurando la atomicidad y unicidad de los datos.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3798" y="3715583"/>
            <a:ext cx="4136350" cy="2834521"/>
          </a:xfrm>
          <a:prstGeom prst="roundRect">
            <a:avLst>
              <a:gd name="adj" fmla="val 3657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125855" y="3977640"/>
            <a:ext cx="740450" cy="740450"/>
          </a:xfrm>
          <a:prstGeom prst="roundRect">
            <a:avLst>
              <a:gd name="adj" fmla="val 12348012"/>
            </a:avLst>
          </a:prstGeom>
          <a:solidFill>
            <a:srgbClr val="609DFF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452" y="4181237"/>
            <a:ext cx="333137" cy="33313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125855" y="4964906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Valores Atómicos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125855" y="5498425"/>
            <a:ext cx="361223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Todos los atributos contienen valores simples y únicos.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5246965" y="3715583"/>
            <a:ext cx="4136350" cy="2834521"/>
          </a:xfrm>
          <a:prstGeom prst="roundRect">
            <a:avLst>
              <a:gd name="adj" fmla="val 3657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509022" y="3977640"/>
            <a:ext cx="740450" cy="740450"/>
          </a:xfrm>
          <a:prstGeom prst="roundRect">
            <a:avLst>
              <a:gd name="adj" fmla="val 12348012"/>
            </a:avLst>
          </a:prstGeom>
          <a:solidFill>
            <a:srgbClr val="609DFF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2619" y="4181237"/>
            <a:ext cx="333137" cy="33313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509022" y="4964906"/>
            <a:ext cx="3377922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Sin Grupos Repetitivos</a:t>
            </a:r>
            <a:endParaRPr lang="en-US" sz="2400" dirty="0"/>
          </a:p>
        </p:txBody>
      </p:sp>
      <p:sp>
        <p:nvSpPr>
          <p:cNvPr id="13" name="Text 9"/>
          <p:cNvSpPr/>
          <p:nvPr/>
        </p:nvSpPr>
        <p:spPr>
          <a:xfrm>
            <a:off x="5509022" y="5498425"/>
            <a:ext cx="361223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 hay columnas con listas o conjuntos de valores.</a:t>
            </a:r>
            <a:endParaRPr lang="en-US" sz="1900" dirty="0"/>
          </a:p>
        </p:txBody>
      </p:sp>
      <p:sp>
        <p:nvSpPr>
          <p:cNvPr id="14" name="Shape 10"/>
          <p:cNvSpPr/>
          <p:nvPr/>
        </p:nvSpPr>
        <p:spPr>
          <a:xfrm>
            <a:off x="9630132" y="3715583"/>
            <a:ext cx="4136350" cy="2834521"/>
          </a:xfrm>
          <a:prstGeom prst="roundRect">
            <a:avLst>
              <a:gd name="adj" fmla="val 3657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892189" y="3977640"/>
            <a:ext cx="740450" cy="740450"/>
          </a:xfrm>
          <a:prstGeom prst="roundRect">
            <a:avLst>
              <a:gd name="adj" fmla="val 12348012"/>
            </a:avLst>
          </a:prstGeom>
          <a:solidFill>
            <a:srgbClr val="609DFF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95786" y="4181237"/>
            <a:ext cx="333137" cy="333137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92189" y="4964906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Clave Primaria</a:t>
            </a:r>
            <a:endParaRPr lang="en-US" sz="2400" dirty="0"/>
          </a:p>
        </p:txBody>
      </p:sp>
      <p:sp>
        <p:nvSpPr>
          <p:cNvPr id="18" name="Text 13"/>
          <p:cNvSpPr/>
          <p:nvPr/>
        </p:nvSpPr>
        <p:spPr>
          <a:xfrm>
            <a:off x="9892189" y="5498425"/>
            <a:ext cx="361223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Cada tabla tiene una clave primaria definida.</a:t>
            </a:r>
            <a:endParaRPr lang="en-US" sz="1900" dirty="0"/>
          </a:p>
        </p:txBody>
      </p:sp>
      <p:sp>
        <p:nvSpPr>
          <p:cNvPr id="19" name="Text 14"/>
          <p:cNvSpPr/>
          <p:nvPr/>
        </p:nvSpPr>
        <p:spPr>
          <a:xfrm>
            <a:off x="863798" y="6827758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Nuestro diseño inicial cumple con 1NF sin necesidad de cambios.</a:t>
            </a:r>
            <a:endParaRPr lang="en-US" sz="1900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56E2FE59-2041-45CB-9E84-44A57C69746A}"/>
              </a:ext>
            </a:extLst>
          </p:cNvPr>
          <p:cNvSpPr/>
          <p:nvPr/>
        </p:nvSpPr>
        <p:spPr>
          <a:xfrm>
            <a:off x="12712148" y="7742583"/>
            <a:ext cx="1838739" cy="457200"/>
          </a:xfrm>
          <a:prstGeom prst="rect">
            <a:avLst/>
          </a:prstGeom>
          <a:solidFill>
            <a:srgbClr val="09151B"/>
          </a:solidFill>
          <a:ln>
            <a:solidFill>
              <a:srgbClr val="0915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5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1265" y="648176"/>
            <a:ext cx="7494270" cy="14730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50"/>
              </a:lnSpc>
              <a:buNone/>
            </a:pPr>
            <a:r>
              <a:rPr lang="en-US" sz="46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Normalización: Segunda Forma Normal (2NF)</a:t>
            </a:r>
            <a:endParaRPr lang="en-US" sz="4600" dirty="0"/>
          </a:p>
        </p:txBody>
      </p:sp>
      <p:sp>
        <p:nvSpPr>
          <p:cNvPr id="4" name="Text 1"/>
          <p:cNvSpPr/>
          <p:nvPr/>
        </p:nvSpPr>
        <p:spPr>
          <a:xfrm>
            <a:off x="6311265" y="2474714"/>
            <a:ext cx="7494270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Eliminando dependencias parciales en claves compuestas.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11265" y="3117056"/>
            <a:ext cx="7494270" cy="1418987"/>
          </a:xfrm>
          <a:prstGeom prst="roundRect">
            <a:avLst>
              <a:gd name="adj" fmla="val 10310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80785" y="3117056"/>
            <a:ext cx="121920" cy="1418987"/>
          </a:xfrm>
          <a:prstGeom prst="roundRect">
            <a:avLst>
              <a:gd name="adj" fmla="val 81197"/>
            </a:avLst>
          </a:prstGeom>
          <a:solidFill>
            <a:srgbClr val="609DFF"/>
          </a:solidFill>
          <a:ln/>
        </p:spPr>
      </p:sp>
      <p:sp>
        <p:nvSpPr>
          <p:cNvPr id="7" name="Text 4"/>
          <p:cNvSpPr/>
          <p:nvPr/>
        </p:nvSpPr>
        <p:spPr>
          <a:xfrm>
            <a:off x="6668810" y="3383161"/>
            <a:ext cx="2946202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Requisito 1NF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6668810" y="3892748"/>
            <a:ext cx="6870621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 tabla debe cumplir con la Primera Forma Normal.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6311265" y="4771668"/>
            <a:ext cx="7494270" cy="1796177"/>
          </a:xfrm>
          <a:prstGeom prst="roundRect">
            <a:avLst>
              <a:gd name="adj" fmla="val 8145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280785" y="4771668"/>
            <a:ext cx="121920" cy="1796177"/>
          </a:xfrm>
          <a:prstGeom prst="roundRect">
            <a:avLst>
              <a:gd name="adj" fmla="val 81197"/>
            </a:avLst>
          </a:prstGeom>
          <a:solidFill>
            <a:srgbClr val="609DFF"/>
          </a:solidFill>
          <a:ln/>
        </p:spPr>
      </p:sp>
      <p:sp>
        <p:nvSpPr>
          <p:cNvPr id="11" name="Text 8"/>
          <p:cNvSpPr/>
          <p:nvPr/>
        </p:nvSpPr>
        <p:spPr>
          <a:xfrm>
            <a:off x="6668810" y="5037773"/>
            <a:ext cx="3857149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Sin Dependencias Parciales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6668810" y="5547360"/>
            <a:ext cx="6870621" cy="754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Atributos no-clave no dependen solo de una parte de la clave primaria compuesta.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6311265" y="6832997"/>
            <a:ext cx="7494270" cy="754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Todas nuestras tablas, incluyendo 'Participa' con clave compuesta, cumplen con 2NF.</a:t>
            </a:r>
            <a:endParaRPr lang="en-US" sz="185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76E7179-221F-4E1F-8898-BBF80A6C0D20}"/>
              </a:ext>
            </a:extLst>
          </p:cNvPr>
          <p:cNvSpPr/>
          <p:nvPr/>
        </p:nvSpPr>
        <p:spPr>
          <a:xfrm>
            <a:off x="12712148" y="7742583"/>
            <a:ext cx="1838739" cy="457200"/>
          </a:xfrm>
          <a:prstGeom prst="rect">
            <a:avLst/>
          </a:prstGeom>
          <a:solidFill>
            <a:srgbClr val="09151B"/>
          </a:solidFill>
          <a:ln>
            <a:solidFill>
              <a:srgbClr val="0915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693896"/>
            <a:ext cx="129028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Normalización: Tercera Forma Normal (3NF)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2730103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Resolviendo dependencias transitivas para evitar redundancia.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1233964" y="3680222"/>
            <a:ext cx="1253263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Problema detectado: Dependencia transitiva en la tabla </a:t>
            </a: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Colaborador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1233964" y="4352687"/>
            <a:ext cx="1253263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NIF → cuenta → banco (el banco depende indirectamente del NIF a través de la cuenta).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863798" y="3402568"/>
            <a:ext cx="30480" cy="1622584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7" name="Shape 5"/>
          <p:cNvSpPr/>
          <p:nvPr/>
        </p:nvSpPr>
        <p:spPr>
          <a:xfrm>
            <a:off x="863798" y="5302806"/>
            <a:ext cx="12902803" cy="2232779"/>
          </a:xfrm>
          <a:prstGeom prst="roundRect">
            <a:avLst>
              <a:gd name="adj" fmla="val 4643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879038" y="5318046"/>
            <a:ext cx="4290774" cy="2202299"/>
          </a:xfrm>
          <a:prstGeom prst="roundRect">
            <a:avLst>
              <a:gd name="adj" fmla="val 4707"/>
            </a:avLst>
          </a:prstGeom>
          <a:solidFill>
            <a:srgbClr val="003180"/>
          </a:solidFill>
          <a:ln/>
        </p:spPr>
      </p:sp>
      <p:sp>
        <p:nvSpPr>
          <p:cNvPr id="9" name="Text 7"/>
          <p:cNvSpPr/>
          <p:nvPr/>
        </p:nvSpPr>
        <p:spPr>
          <a:xfrm>
            <a:off x="1125855" y="5564862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Redundancia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1125855" y="6098381"/>
            <a:ext cx="3797141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Nombres de bancos repetidos.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5169813" y="5318046"/>
            <a:ext cx="4290774" cy="2202299"/>
          </a:xfrm>
          <a:prstGeom prst="rect">
            <a:avLst/>
          </a:prstGeom>
          <a:solidFill>
            <a:srgbClr val="003180"/>
          </a:solidFill>
          <a:ln/>
        </p:spPr>
      </p:sp>
      <p:sp>
        <p:nvSpPr>
          <p:cNvPr id="12" name="Shape 10"/>
          <p:cNvSpPr/>
          <p:nvPr/>
        </p:nvSpPr>
        <p:spPr>
          <a:xfrm>
            <a:off x="5169813" y="5318046"/>
            <a:ext cx="30480" cy="2202299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</p:sp>
      <p:sp>
        <p:nvSpPr>
          <p:cNvPr id="13" name="Text 11"/>
          <p:cNvSpPr/>
          <p:nvPr/>
        </p:nvSpPr>
        <p:spPr>
          <a:xfrm>
            <a:off x="5416629" y="5564862"/>
            <a:ext cx="3797141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Anomalías de Actualización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5416629" y="6483906"/>
            <a:ext cx="3797141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Cambios en el banco requieren múltiples actualizaciones.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9460587" y="5318046"/>
            <a:ext cx="4290774" cy="2202299"/>
          </a:xfrm>
          <a:prstGeom prst="rect">
            <a:avLst/>
          </a:prstGeom>
          <a:solidFill>
            <a:srgbClr val="003180"/>
          </a:solidFill>
          <a:ln/>
        </p:spPr>
      </p:sp>
      <p:sp>
        <p:nvSpPr>
          <p:cNvPr id="16" name="Shape 14"/>
          <p:cNvSpPr/>
          <p:nvPr/>
        </p:nvSpPr>
        <p:spPr>
          <a:xfrm>
            <a:off x="9460587" y="5318046"/>
            <a:ext cx="30480" cy="2202299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</p:sp>
      <p:sp>
        <p:nvSpPr>
          <p:cNvPr id="17" name="Text 15"/>
          <p:cNvSpPr/>
          <p:nvPr/>
        </p:nvSpPr>
        <p:spPr>
          <a:xfrm>
            <a:off x="9707404" y="5564862"/>
            <a:ext cx="3480911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Anomalías de Inserción</a:t>
            </a:r>
            <a:endParaRPr lang="en-US" sz="2400" dirty="0"/>
          </a:p>
        </p:txBody>
      </p:sp>
      <p:sp>
        <p:nvSpPr>
          <p:cNvPr id="18" name="Text 16"/>
          <p:cNvSpPr/>
          <p:nvPr/>
        </p:nvSpPr>
        <p:spPr>
          <a:xfrm>
            <a:off x="9707404" y="6098381"/>
            <a:ext cx="3797141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 se puede registrar un banco sin un colaborador.</a:t>
            </a:r>
            <a:endParaRPr lang="en-US" sz="1900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2CA02380-849E-4623-AAB4-38CB35C6588C}"/>
              </a:ext>
            </a:extLst>
          </p:cNvPr>
          <p:cNvSpPr/>
          <p:nvPr/>
        </p:nvSpPr>
        <p:spPr>
          <a:xfrm>
            <a:off x="12712148" y="7742583"/>
            <a:ext cx="1838739" cy="457200"/>
          </a:xfrm>
          <a:prstGeom prst="rect">
            <a:avLst/>
          </a:prstGeom>
          <a:solidFill>
            <a:srgbClr val="09151B"/>
          </a:solidFill>
          <a:ln>
            <a:solidFill>
              <a:srgbClr val="0915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635</Words>
  <Application>Microsoft Office PowerPoint</Application>
  <PresentationFormat>Personalizado</PresentationFormat>
  <Paragraphs>114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Arial</vt:lpstr>
      <vt:lpstr>Calibri</vt:lpstr>
      <vt:lpstr>Merriweather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/>
  <cp:lastModifiedBy>juan jose ospina</cp:lastModifiedBy>
  <cp:revision>9</cp:revision>
  <dcterms:created xsi:type="dcterms:W3CDTF">2025-11-29T00:36:47Z</dcterms:created>
  <dcterms:modified xsi:type="dcterms:W3CDTF">2025-12-04T00:19:52Z</dcterms:modified>
</cp:coreProperties>
</file>